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1C083-7BC7-4A02-9BB8-3A43B04A29C4}" type="datetimeFigureOut">
              <a:rPr lang="en-US" smtClean="0"/>
              <a:t>8/6/2014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FBC90C4-B98F-4AE6-BFD2-21E0EB633E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1C083-7BC7-4A02-9BB8-3A43B04A29C4}" type="datetimeFigureOut">
              <a:rPr lang="en-US" smtClean="0"/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C90C4-B98F-4AE6-BFD2-21E0EB633E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1C083-7BC7-4A02-9BB8-3A43B04A29C4}" type="datetimeFigureOut">
              <a:rPr lang="en-US" smtClean="0"/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C90C4-B98F-4AE6-BFD2-21E0EB633E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1C083-7BC7-4A02-9BB8-3A43B04A29C4}" type="datetimeFigureOut">
              <a:rPr lang="en-US" smtClean="0"/>
              <a:t>8/6/2014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FBC90C4-B98F-4AE6-BFD2-21E0EB633E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1C083-7BC7-4A02-9BB8-3A43B04A29C4}" type="datetimeFigureOut">
              <a:rPr lang="en-US" smtClean="0"/>
              <a:t>8/6/2014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C90C4-B98F-4AE6-BFD2-21E0EB633EC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1C083-7BC7-4A02-9BB8-3A43B04A29C4}" type="datetimeFigureOut">
              <a:rPr lang="en-US" smtClean="0"/>
              <a:t>8/6/2014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C90C4-B98F-4AE6-BFD2-21E0EB633E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1C083-7BC7-4A02-9BB8-3A43B04A29C4}" type="datetimeFigureOut">
              <a:rPr lang="en-US" smtClean="0"/>
              <a:t>8/6/2014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FBC90C4-B98F-4AE6-BFD2-21E0EB633EC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1C083-7BC7-4A02-9BB8-3A43B04A29C4}" type="datetimeFigureOut">
              <a:rPr lang="en-US" smtClean="0"/>
              <a:t>8/6/2014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C90C4-B98F-4AE6-BFD2-21E0EB633E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1C083-7BC7-4A02-9BB8-3A43B04A29C4}" type="datetimeFigureOut">
              <a:rPr lang="en-US" smtClean="0"/>
              <a:t>8/6/2014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C90C4-B98F-4AE6-BFD2-21E0EB633E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1C083-7BC7-4A02-9BB8-3A43B04A29C4}" type="datetimeFigureOut">
              <a:rPr lang="en-US" smtClean="0"/>
              <a:t>8/6/2014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C90C4-B98F-4AE6-BFD2-21E0EB633E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1C083-7BC7-4A02-9BB8-3A43B04A29C4}" type="datetimeFigureOut">
              <a:rPr lang="en-US" smtClean="0"/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C90C4-B98F-4AE6-BFD2-21E0EB633EC3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CA1C083-7BC7-4A02-9BB8-3A43B04A29C4}" type="datetimeFigureOut">
              <a:rPr lang="en-US" smtClean="0"/>
              <a:t>8/6/2014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FBC90C4-B98F-4AE6-BFD2-21E0EB633EC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>
                <a:solidFill>
                  <a:schemeClr val="accent4">
                    <a:lumMod val="50000"/>
                  </a:schemeClr>
                </a:solidFill>
                <a:effectLst/>
              </a:rPr>
              <a:t>EB-5 Process </a:t>
            </a:r>
            <a:endParaRPr lang="en-US" sz="4800" b="1" dirty="0">
              <a:solidFill>
                <a:schemeClr val="accent4">
                  <a:lumMod val="50000"/>
                </a:schemeClr>
              </a:solidFill>
              <a:effectLst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219" y="1554163"/>
            <a:ext cx="4525962" cy="4525962"/>
          </a:xfrm>
        </p:spPr>
      </p:pic>
    </p:spTree>
    <p:extLst>
      <p:ext uri="{BB962C8B-B14F-4D97-AF65-F5344CB8AC3E}">
        <p14:creationId xmlns:p14="http://schemas.microsoft.com/office/powerpoint/2010/main" val="388533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effectLst/>
              </a:rPr>
              <a:t>Requirements for successful EB-5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4000" dirty="0" smtClean="0"/>
              <a:t>Investment of $1 million USD or $500,000 in certain cases</a:t>
            </a:r>
          </a:p>
          <a:p>
            <a:pPr lvl="1">
              <a:buFont typeface="Wingdings" pitchFamily="2" charset="2"/>
              <a:buChar char="§"/>
            </a:pPr>
            <a:r>
              <a:rPr lang="en-US" sz="3600" dirty="0" smtClean="0"/>
              <a:t>Investment must be ‘At Risk’</a:t>
            </a:r>
          </a:p>
          <a:p>
            <a:pPr lvl="1">
              <a:buFont typeface="Wingdings" pitchFamily="2" charset="2"/>
              <a:buChar char="§"/>
            </a:pPr>
            <a:r>
              <a:rPr lang="en-US" sz="3600" dirty="0" smtClean="0"/>
              <a:t>Investor must have certain decision making ability in new enterprise.</a:t>
            </a:r>
          </a:p>
          <a:p>
            <a:pPr>
              <a:buFont typeface="Wingdings" pitchFamily="2" charset="2"/>
              <a:buChar char="§"/>
            </a:pPr>
            <a:r>
              <a:rPr lang="en-US" sz="4000" dirty="0" smtClean="0"/>
              <a:t>Creation of 10 full time jobs for US Workers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8829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effectLst/>
              </a:rPr>
              <a:t>Benefits of Eb-5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Conditional Residency for initial 2 years for investor and immediate family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Free entry and exit of United States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Resident based tuition for family members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No more visas at consulates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US Citizenship in 5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04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effectLst/>
              </a:rPr>
              <a:t>Step 1 : Information Gathering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Prove capability of investor- financial means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D</a:t>
            </a:r>
            <a:r>
              <a:rPr lang="en-US" dirty="0" smtClean="0"/>
              <a:t>emonstrate legal source of funds with documentation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Business plan to show requirements will be met within 2 years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Develop a story that is easy for USCIS to understand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1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effectLst/>
              </a:rPr>
              <a:t>Step 2: File I-526 Package with USCIS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Package to include forms and all evidence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Fees: $1500.00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Current processing time about 13 months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Attorney handles all requests for information</a:t>
            </a:r>
          </a:p>
        </p:txBody>
      </p:sp>
    </p:spTree>
    <p:extLst>
      <p:ext uri="{BB962C8B-B14F-4D97-AF65-F5344CB8AC3E}">
        <p14:creationId xmlns:p14="http://schemas.microsoft.com/office/powerpoint/2010/main" val="239181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effectLst/>
              </a:rPr>
              <a:t>Step 3: </a:t>
            </a:r>
            <a:r>
              <a:rPr lang="en-US" dirty="0" err="1" smtClean="0">
                <a:effectLst/>
              </a:rPr>
              <a:t>Adustment</a:t>
            </a:r>
            <a:r>
              <a:rPr lang="en-US" dirty="0" smtClean="0">
                <a:effectLst/>
              </a:rPr>
              <a:t> of Status or Consulate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After approval of I-526 submission for adjustment or consulate processing to obtain conditional residency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USCIS Fees: Vary depending on originating country and adjustment v. consulate Ranges from $500 - $1070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Conditional residency granted for 2 year period, after two years I-829 must be filed</a:t>
            </a:r>
          </a:p>
        </p:txBody>
      </p:sp>
    </p:spTree>
    <p:extLst>
      <p:ext uri="{BB962C8B-B14F-4D97-AF65-F5344CB8AC3E}">
        <p14:creationId xmlns:p14="http://schemas.microsoft.com/office/powerpoint/2010/main" val="1960084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effectLst/>
              </a:rPr>
              <a:t>Step 4: File I-829 for long term residence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90 days before expiration of conditional residency, I-829 must be filed to prove original requirements were met ($1million and 10 Jobs)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USCIS Filing fees: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$3,835.00 (plus $85.00 biometrics fee per person)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674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effectLst/>
              </a:rPr>
              <a:t>Step 5: Apply for US Citizenship if Desired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After 5 years as long term resident, investor may apply for US Citizenship or may remain resident.</a:t>
            </a:r>
          </a:p>
        </p:txBody>
      </p:sp>
    </p:spTree>
    <p:extLst>
      <p:ext uri="{BB962C8B-B14F-4D97-AF65-F5344CB8AC3E}">
        <p14:creationId xmlns:p14="http://schemas.microsoft.com/office/powerpoint/2010/main" val="2839143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effectLst/>
              </a:rPr>
              <a:t>Questions?</a:t>
            </a:r>
            <a:endParaRPr lang="en-US" dirty="0">
              <a:effectLst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219" y="1554163"/>
            <a:ext cx="4525962" cy="4525962"/>
          </a:xfrm>
        </p:spPr>
      </p:pic>
    </p:spTree>
    <p:extLst>
      <p:ext uri="{BB962C8B-B14F-4D97-AF65-F5344CB8AC3E}">
        <p14:creationId xmlns:p14="http://schemas.microsoft.com/office/powerpoint/2010/main" val="19877752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144</TotalTime>
  <Words>287</Words>
  <Application>Microsoft Office PowerPoint</Application>
  <PresentationFormat>On-screen Show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Trek</vt:lpstr>
      <vt:lpstr>EB-5 Process </vt:lpstr>
      <vt:lpstr>Requirements for successful EB-5</vt:lpstr>
      <vt:lpstr>Benefits of Eb-5</vt:lpstr>
      <vt:lpstr>Step 1 : Information Gathering</vt:lpstr>
      <vt:lpstr>Step 2: File I-526 Package with USCIS</vt:lpstr>
      <vt:lpstr>Step 3: Adustment of Status or Consulate</vt:lpstr>
      <vt:lpstr>Step 4: File I-829 for long term residence</vt:lpstr>
      <vt:lpstr>Step 5: Apply for US Citizenship if Desired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EB-5 Process</dc:title>
  <dc:creator>CLG-Peter</dc:creator>
  <cp:lastModifiedBy>CLG-Peter</cp:lastModifiedBy>
  <cp:revision>4</cp:revision>
  <dcterms:created xsi:type="dcterms:W3CDTF">2014-08-06T18:37:46Z</dcterms:created>
  <dcterms:modified xsi:type="dcterms:W3CDTF">2014-08-06T21:02:07Z</dcterms:modified>
</cp:coreProperties>
</file>